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06" r:id="rId3"/>
    <p:sldId id="318" r:id="rId4"/>
    <p:sldId id="319" r:id="rId5"/>
    <p:sldId id="320" r:id="rId6"/>
    <p:sldId id="321" r:id="rId7"/>
    <p:sldId id="322" r:id="rId8"/>
    <p:sldId id="342" r:id="rId9"/>
    <p:sldId id="323" r:id="rId10"/>
    <p:sldId id="344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41" r:id="rId21"/>
    <p:sldId id="333" r:id="rId22"/>
    <p:sldId id="334" r:id="rId23"/>
    <p:sldId id="304" r:id="rId24"/>
    <p:sldId id="305" r:id="rId2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61265" autoAdjust="0"/>
  </p:normalViewPr>
  <p:slideViewPr>
    <p:cSldViewPr>
      <p:cViewPr varScale="1">
        <p:scale>
          <a:sx n="69" d="100"/>
          <a:sy n="69" d="100"/>
        </p:scale>
        <p:origin x="71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14-Jun-22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14-Jun-22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14-Jun-22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14-Jun-22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14-Jun-22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14-Jun-22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14-Jun-22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14-Jun-22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14-Jun-22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14-Jun-22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14-Jun-22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14-Jun-22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14-Jun-22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14-Jun-22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14-Jun-22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CSE3151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C301F-A611-944C-85B0-C651AE4BCB61}"/>
              </a:ext>
            </a:extLst>
          </p:cNvPr>
          <p:cNvSpPr txBox="1"/>
          <p:nvPr/>
        </p:nvSpPr>
        <p:spPr>
          <a:xfrm>
            <a:off x="1" y="41636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2018-19)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5113-962F-7B45-8572-FD871463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Mode vs Multi Mode Fiber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132D8-2274-8346-B6B9-C637C7674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31" t="5556" r="2778" b="5556"/>
          <a:stretch/>
        </p:blipFill>
        <p:spPr>
          <a:xfrm>
            <a:off x="1676400" y="2286000"/>
            <a:ext cx="5943600" cy="2438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B33C5-521F-CB47-97B5-29256109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28949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E43F-2A2B-C44D-BD66-70B0AB2A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Transmission Medium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ABD1B-7DE1-154B-A998-E084C064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 of 25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EB02C-2C93-FC4C-9C8F-C5849F518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524000"/>
            <a:ext cx="5600700" cy="218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F6D69-8234-6E42-BB75-4C166E6F386F}"/>
              </a:ext>
            </a:extLst>
          </p:cNvPr>
          <p:cNvSpPr txBox="1"/>
          <p:nvPr/>
        </p:nvSpPr>
        <p:spPr>
          <a:xfrm>
            <a:off x="838200" y="182880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Fiber Cable:</a:t>
            </a:r>
          </a:p>
        </p:txBody>
      </p:sp>
    </p:spTree>
    <p:extLst>
      <p:ext uri="{BB962C8B-B14F-4D97-AF65-F5344CB8AC3E}">
        <p14:creationId xmlns:p14="http://schemas.microsoft.com/office/powerpoint/2010/main" val="359030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F14E-14DC-B743-B7F5-244AD7EA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Fiber vs Copper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C1E7-A8CB-564A-86D5-0829C963B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cap="small" dirty="0"/>
              <a:t>Bandwidth</a:t>
            </a:r>
          </a:p>
          <a:p>
            <a:pPr lvl="1"/>
            <a:r>
              <a:rPr lang="en-US" sz="2000" dirty="0"/>
              <a:t>Fiber it can handle much higher bandwidths than copper. This alone would</a:t>
            </a:r>
          </a:p>
          <a:p>
            <a:r>
              <a:rPr lang="en-US" sz="2000" b="1" cap="small" dirty="0"/>
              <a:t>Repeater distance</a:t>
            </a:r>
          </a:p>
          <a:p>
            <a:pPr lvl="1"/>
            <a:r>
              <a:rPr lang="en-US" sz="2000" dirty="0"/>
              <a:t>50 km vs 5 km</a:t>
            </a:r>
          </a:p>
          <a:p>
            <a:r>
              <a:rPr lang="en-US" sz="2000" b="1" cap="small" dirty="0"/>
              <a:t>Environmental issue</a:t>
            </a:r>
          </a:p>
          <a:p>
            <a:pPr lvl="1"/>
            <a:r>
              <a:rPr lang="en-US" sz="2000" dirty="0"/>
              <a:t>Fiber …not being affected by power surges, electromagnetic interference, or power failures. </a:t>
            </a:r>
          </a:p>
          <a:p>
            <a:r>
              <a:rPr lang="en-US" sz="2000" b="1" cap="small" dirty="0"/>
              <a:t>Resale value</a:t>
            </a:r>
          </a:p>
          <a:p>
            <a:pPr lvl="1"/>
            <a:r>
              <a:rPr lang="en-US" sz="2000" dirty="0"/>
              <a:t>Fiber has no/less resale value but copper has</a:t>
            </a:r>
          </a:p>
          <a:p>
            <a:r>
              <a:rPr lang="en-US" sz="2000" b="1" cap="small" dirty="0"/>
              <a:t>Weight</a:t>
            </a:r>
          </a:p>
          <a:p>
            <a:r>
              <a:rPr lang="en-US" sz="2000" b="1" cap="small" dirty="0"/>
              <a:t>Maintenance Cost</a:t>
            </a:r>
          </a:p>
          <a:p>
            <a:r>
              <a:rPr lang="en-US" sz="2000" b="1" cap="small" dirty="0"/>
              <a:t>Security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19D54-05A0-0C47-9A27-1AED1223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37859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ACD5-F090-1D44-9668-0055F713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Transmission Medium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B9912-2312-9647-ADAA-94A100EF7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Unguided – Wireless transmission Medium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When electrons move, they create electromagnetic waves that can propagate through space (even in a vacuum).</a:t>
                </a:r>
              </a:p>
              <a:p>
                <a:r>
                  <a:rPr lang="en-US" sz="2400" dirty="0"/>
                  <a:t>The speed, usually called the speed of light, c, is approximately 3 x 10</a:t>
                </a:r>
                <a:r>
                  <a:rPr lang="en-US" sz="2400" baseline="30000" dirty="0"/>
                  <a:t>8</a:t>
                </a:r>
                <a:r>
                  <a:rPr lang="en-US" sz="2400" dirty="0"/>
                  <a:t>m/sec, or about 1 foot (30 cm) per nanosecond.</a:t>
                </a:r>
              </a:p>
              <a:p>
                <a:r>
                  <a:rPr lang="en-US" sz="2400" dirty="0"/>
                  <a:t>In copper or fiber slows down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2/3</m:t>
                    </m:r>
                  </m:oMath>
                </a14:m>
                <a:r>
                  <a:rPr lang="en-US" sz="2400" dirty="0"/>
                  <a:t> of this value.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B9912-2312-9647-ADAA-94A100EF7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8AD90-B8C1-CE4B-9A54-8B23B0AF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8623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EF11-95FB-3043-A68D-384970ED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Transmission Medium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39A73F-1B95-B547-84E7-278D6E0D9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414" y="1600200"/>
            <a:ext cx="7311171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D87C-ED61-5A43-A643-5D8FB68FD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of 25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388D6-684B-8F4C-AB24-5A8AECFFBB52}"/>
              </a:ext>
            </a:extLst>
          </p:cNvPr>
          <p:cNvSpPr/>
          <p:nvPr/>
        </p:nvSpPr>
        <p:spPr>
          <a:xfrm>
            <a:off x="487878" y="6352143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Incredibly, Astonishingly, and Prodigiously High Frequency (IHF, AHF, and PHF)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0800" y="1905000"/>
            <a:ext cx="3048000" cy="477982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200" y="3776590"/>
            <a:ext cx="2286000" cy="26201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600" y="4090157"/>
            <a:ext cx="2057400" cy="174423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3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7F11-7B7A-F244-A188-10EB28A6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Radio Transmission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83A96-A143-044C-A142-3E39793CE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05000"/>
            <a:ext cx="8229600" cy="26180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EA2E4-7ADA-6B42-95E1-132C7A12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of 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443A4A-0861-8046-86B9-B622759D53B6}"/>
              </a:ext>
            </a:extLst>
          </p:cNvPr>
          <p:cNvSpPr/>
          <p:nvPr/>
        </p:nvSpPr>
        <p:spPr>
          <a:xfrm>
            <a:off x="990600" y="5010409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layer of charged particles circling the earth at a height of </a:t>
            </a:r>
            <a:r>
              <a:rPr lang="en-US" b="1" dirty="0"/>
              <a:t>100 to 500 km</a:t>
            </a:r>
            <a:r>
              <a:rPr lang="en-US" dirty="0"/>
              <a:t>, are refracted by it and sent back to earth,</a:t>
            </a:r>
          </a:p>
        </p:txBody>
      </p:sp>
    </p:spTree>
    <p:extLst>
      <p:ext uri="{BB962C8B-B14F-4D97-AF65-F5344CB8AC3E}">
        <p14:creationId xmlns:p14="http://schemas.microsoft.com/office/powerpoint/2010/main" val="83504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A0C7-E83C-FC45-8D88-165E6553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Microwave Transmission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0F18-83CC-9F4B-A7E7-6E967087C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Above 100 MHz, the waves travel in nearly straight lines and can therefore be narrowly focused</a:t>
            </a:r>
          </a:p>
          <a:p>
            <a:r>
              <a:rPr lang="en-US" sz="2200" dirty="0"/>
              <a:t>The </a:t>
            </a:r>
            <a:r>
              <a:rPr lang="en-US" sz="2200" b="1" u="sng" dirty="0"/>
              <a:t>distance between repeaters</a:t>
            </a:r>
            <a:r>
              <a:rPr lang="en-US" sz="2200" dirty="0"/>
              <a:t> goes up very roughly with the square root of the tower height. </a:t>
            </a:r>
          </a:p>
          <a:p>
            <a:pPr lvl="1"/>
            <a:r>
              <a:rPr lang="en-US" sz="2200" dirty="0"/>
              <a:t>For 100-meter-high towers, repeaters can be 80 km apart</a:t>
            </a:r>
          </a:p>
          <a:p>
            <a:r>
              <a:rPr lang="en-US" sz="2200" dirty="0"/>
              <a:t>microwaves do not pass through buildings.</a:t>
            </a:r>
          </a:p>
          <a:p>
            <a:r>
              <a:rPr lang="en-US" sz="2200" dirty="0"/>
              <a:t>Antennas needed to be aligned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1041-7DCE-FA45-863F-A256242B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15828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2E58-FEA5-F248-9D61-2ECFD530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Infrared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982F-016C-734B-AC76-A3E49C726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Widely used for short-range communication. </a:t>
            </a:r>
          </a:p>
          <a:p>
            <a:r>
              <a:rPr lang="en-US" sz="2200" dirty="0"/>
              <a:t>The remote controls used for televisions, VCRs, and stereos all use infrared communication</a:t>
            </a:r>
          </a:p>
          <a:p>
            <a:r>
              <a:rPr lang="en-US" sz="2200" b="1" dirty="0"/>
              <a:t>major drawback:</a:t>
            </a:r>
            <a:r>
              <a:rPr lang="en-US" sz="2200" dirty="0"/>
              <a:t> they do not pass through solid object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F4CFC-7C1D-1944-8F11-3426C324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358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6B47-D007-5E45-98E2-796D51D5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Light Transmission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9E3E6-5FE4-694A-9521-1B8188788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573" y="1600200"/>
            <a:ext cx="6232853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5DA37-8B44-8347-978D-A129808C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42795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A086-A00D-994A-B8B2-8D70D9F2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Communication Satellite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A484D-4D5B-2A47-8649-1E04E8725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599" y="1752600"/>
            <a:ext cx="6733013" cy="3276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F6653-DB4C-0048-89AC-8024736C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of 25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46AA5-2690-A642-AE9F-DC7D17C6193C}"/>
              </a:ext>
            </a:extLst>
          </p:cNvPr>
          <p:cNvSpPr/>
          <p:nvPr/>
        </p:nvSpPr>
        <p:spPr>
          <a:xfrm>
            <a:off x="1026158" y="5638800"/>
            <a:ext cx="6697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GEO- geosynchronous, or geostationary, earth orbit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052FE-0898-A240-9B1E-D07111B4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051825" cy="2612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75C89-D23D-5C4A-A681-27FFBB01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94" y="2612395"/>
            <a:ext cx="4993314" cy="404651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2016063" y="1306197"/>
            <a:ext cx="4985431" cy="522603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4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F488-113A-FB42-8CF0-58E51BED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ACADA-4F14-F444-9316-7E154D354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709454"/>
            <a:ext cx="6209932" cy="6047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715F3-9F81-9C4B-866C-5DDC631F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of 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F79675-550F-CC48-B137-5D70EC63E6DC}"/>
              </a:ext>
            </a:extLst>
          </p:cNvPr>
          <p:cNvSpPr/>
          <p:nvPr/>
        </p:nvSpPr>
        <p:spPr>
          <a:xfrm>
            <a:off x="2743200" y="1905000"/>
            <a:ext cx="4800600" cy="47244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A343-E87C-FE4C-9670-0558F494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Communication Satellite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822CC-F13C-F34F-B471-028A5EA6E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732" y="1600200"/>
            <a:ext cx="6728536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F3445-8008-3742-BA6D-7A9D8583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17011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9091-9A60-0B4A-8ECD-5545E758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Communication Satellite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78F62-4574-0F46-8A98-12FD37062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1426"/>
            <a:ext cx="8229600" cy="3883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0C961-DAF5-364F-8D96-93B6D7C3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41310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3AE5-A7DF-F344-8A59-820B5FD0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Internet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8C917-048F-3043-896F-22B3533F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/>
              <a:t> of 25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1FFAA-81D3-8946-96AC-A848CC2A4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1513"/>
            <a:ext cx="8229600" cy="3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8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96A7-68DD-AC4F-8CD6-482F2667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Internet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6817-601C-DD4E-A25C-E2839EE0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/>
              <a:t> of 25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E5F32-73F4-C048-AB0C-F195EBC7F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76400"/>
            <a:ext cx="8786173" cy="411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537A-8624-2A47-BFED-6B862E74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D081-4805-DE40-AB6E-8055D32F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medium</a:t>
            </a:r>
          </a:p>
          <a:p>
            <a:pPr lvl="1"/>
            <a:r>
              <a:rPr lang="en-US" b="1" dirty="0"/>
              <a:t>Guided Transmission Medium</a:t>
            </a:r>
          </a:p>
          <a:p>
            <a:pPr lvl="1"/>
            <a:r>
              <a:rPr lang="en-US" b="1" dirty="0"/>
              <a:t>Unguided Transmission Medium</a:t>
            </a:r>
          </a:p>
          <a:p>
            <a:pPr lvl="1"/>
            <a:endParaRPr lang="en-US" dirty="0"/>
          </a:p>
          <a:p>
            <a:r>
              <a:rPr lang="en-US" dirty="0"/>
              <a:t>Switching</a:t>
            </a:r>
          </a:p>
          <a:p>
            <a:pPr lvl="1"/>
            <a:r>
              <a:rPr lang="en-US" dirty="0"/>
              <a:t>Circuit switching</a:t>
            </a:r>
          </a:p>
          <a:p>
            <a:pPr lvl="1"/>
            <a:r>
              <a:rPr lang="en-US" dirty="0"/>
              <a:t>Packet Switching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5EEBB-2D77-974C-82B0-F4444CC4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52955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5B36-861D-CA45-AFD1-598E8017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Transmission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0CC3-5911-A346-A513-33578815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Guided Transmission Medium</a:t>
            </a:r>
          </a:p>
          <a:p>
            <a:pPr lvl="1"/>
            <a:r>
              <a:rPr lang="en-US" dirty="0"/>
              <a:t>Magnetic Media or removable media</a:t>
            </a:r>
          </a:p>
          <a:p>
            <a:pPr lvl="1"/>
            <a:r>
              <a:rPr lang="en-US" dirty="0"/>
              <a:t>Twisted Pair</a:t>
            </a:r>
          </a:p>
          <a:p>
            <a:pPr lvl="1"/>
            <a:r>
              <a:rPr lang="en-US" dirty="0"/>
              <a:t>Coaxial Cable</a:t>
            </a:r>
          </a:p>
          <a:p>
            <a:pPr lvl="1"/>
            <a:r>
              <a:rPr lang="en-US" dirty="0"/>
              <a:t>Fiber Optics</a:t>
            </a:r>
          </a:p>
          <a:p>
            <a:endParaRPr lang="en-US" dirty="0"/>
          </a:p>
          <a:p>
            <a:r>
              <a:rPr lang="en-US" b="1" dirty="0"/>
              <a:t>Unguided Transmission Medium </a:t>
            </a:r>
            <a:br>
              <a:rPr lang="en-US" b="1" dirty="0"/>
            </a:br>
            <a:r>
              <a:rPr lang="en-US" b="1" dirty="0"/>
              <a:t>(wireless transmission)</a:t>
            </a:r>
          </a:p>
          <a:p>
            <a:pPr lvl="1"/>
            <a:r>
              <a:rPr lang="en-US" dirty="0"/>
              <a:t>Radio</a:t>
            </a:r>
          </a:p>
          <a:p>
            <a:pPr lvl="1"/>
            <a:r>
              <a:rPr lang="en-US" dirty="0"/>
              <a:t>Infrared</a:t>
            </a:r>
          </a:p>
          <a:p>
            <a:pPr lvl="1"/>
            <a:r>
              <a:rPr lang="en-US" dirty="0"/>
              <a:t>Ultrasound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70A22-07EB-DA43-9B20-66273265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32740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B572-DFEF-B04A-A261-35152764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Transmission Medium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A57-3C9A-8642-AD30-540ACE675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cap="small" dirty="0"/>
              <a:t>Magnetic Media or removable media</a:t>
            </a:r>
          </a:p>
          <a:p>
            <a:pPr lvl="1"/>
            <a:r>
              <a:rPr lang="en-US" sz="2400" dirty="0"/>
              <a:t>SSD (Solid State Drive)</a:t>
            </a:r>
          </a:p>
          <a:p>
            <a:pPr lvl="1"/>
            <a:r>
              <a:rPr lang="en-US" sz="2400" dirty="0"/>
              <a:t>DVD </a:t>
            </a:r>
          </a:p>
          <a:p>
            <a:pPr lvl="1"/>
            <a:r>
              <a:rPr lang="en-US" sz="2400" dirty="0"/>
              <a:t>HDD – few TB</a:t>
            </a:r>
          </a:p>
          <a:p>
            <a:endParaRPr lang="en-US" sz="2400" dirty="0"/>
          </a:p>
          <a:p>
            <a:r>
              <a:rPr lang="en-US" sz="2400" cap="small" dirty="0"/>
              <a:t>Twisted Pair</a:t>
            </a:r>
          </a:p>
          <a:p>
            <a:pPr lvl="1"/>
            <a:r>
              <a:rPr lang="en-US" sz="2400" dirty="0"/>
              <a:t>UTP (Unshielded Twisted Pair)</a:t>
            </a:r>
          </a:p>
          <a:p>
            <a:pPr lvl="1"/>
            <a:r>
              <a:rPr lang="en-US" sz="2400" dirty="0"/>
              <a:t>Cat 6 – </a:t>
            </a:r>
            <a:r>
              <a:rPr lang="en-US" sz="2400" dirty="0" err="1"/>
              <a:t>Gbps</a:t>
            </a:r>
            <a:endParaRPr lang="en-US" sz="2400" dirty="0"/>
          </a:p>
          <a:p>
            <a:pPr lvl="1"/>
            <a:r>
              <a:rPr lang="en-US" sz="2400" dirty="0"/>
              <a:t>Full Duplex</a:t>
            </a:r>
          </a:p>
          <a:p>
            <a:pPr lvl="1"/>
            <a:r>
              <a:rPr lang="en-US" sz="2400" dirty="0"/>
              <a:t>Half-Duplex</a:t>
            </a:r>
          </a:p>
          <a:p>
            <a:pPr lvl="1"/>
            <a:r>
              <a:rPr lang="en-US" sz="2400" dirty="0"/>
              <a:t>Simplex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40A36-801E-4D4E-9EAB-D21252F4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of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FCFBA-BC11-1949-A38B-93EB0ED7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65625" y="4080037"/>
            <a:ext cx="4375150" cy="21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F0F8-D1A8-B949-AABF-B0B5DC69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Transmission Medium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469E-F173-CA48-A656-DAEB0380E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Coaxial Cable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Power Lines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2C328-82B5-0F49-A3D3-FF29253C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of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A277D-8BBF-1245-8D4C-87D445A3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47825"/>
            <a:ext cx="414655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E6EC3-6C46-1C46-84D5-FF39C5E9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33977"/>
            <a:ext cx="4876800" cy="1670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B605A-8E0E-474D-958A-4504433AB302}"/>
              </a:ext>
            </a:extLst>
          </p:cNvPr>
          <p:cNvSpPr txBox="1"/>
          <p:nvPr/>
        </p:nvSpPr>
        <p:spPr>
          <a:xfrm>
            <a:off x="6111875" y="4433977"/>
            <a:ext cx="2574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Some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Power 50-60 Hz &amp;Data MHz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Switch on-off – data bounce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Power Line works as Antenna</a:t>
            </a:r>
          </a:p>
        </p:txBody>
      </p:sp>
    </p:spTree>
    <p:extLst>
      <p:ext uri="{BB962C8B-B14F-4D97-AF65-F5344CB8AC3E}">
        <p14:creationId xmlns:p14="http://schemas.microsoft.com/office/powerpoint/2010/main" val="40062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D67B-60AF-5742-83C1-1C7D20FE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Transmission Medium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BEA1-E28F-0846-8654-5003508FC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Fiber optics:</a:t>
            </a:r>
          </a:p>
          <a:p>
            <a:pPr lvl="1"/>
            <a:r>
              <a:rPr lang="en-US" sz="2000" dirty="0"/>
              <a:t>High speed communication medium</a:t>
            </a:r>
          </a:p>
          <a:p>
            <a:pPr lvl="1"/>
            <a:r>
              <a:rPr lang="en-US" sz="2000" dirty="0"/>
              <a:t>Up to 50,000 Gbps</a:t>
            </a:r>
          </a:p>
          <a:p>
            <a:pPr lvl="1"/>
            <a:r>
              <a:rPr lang="en-US" sz="2000" dirty="0"/>
              <a:t> Long Range</a:t>
            </a:r>
          </a:p>
          <a:p>
            <a:pPr lvl="1"/>
            <a:r>
              <a:rPr lang="en-US" sz="2000" dirty="0"/>
              <a:t>Using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C4A1F-0F55-0043-83EB-8FA06318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 of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08692-CA2C-9140-89BA-2A77EF11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55862"/>
            <a:ext cx="8077200" cy="24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BA706-7194-254E-9999-EB757DFF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Mode vs Multi Mode Fiber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00B05-F154-A24D-8075-61EBE75D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2439194"/>
            <a:ext cx="5080000" cy="289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C71D0-D257-F444-9C54-288116A1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14692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60CE-6E63-DE41-AB55-157F0E6C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Mode vs Multi Mode Fiber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6D795A-3D71-B849-AC11-06F1FD86A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4026979"/>
            <a:ext cx="4114800" cy="1101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F6815-06A9-3340-B479-997E42A9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of 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50697-E972-594D-BABE-5B080F85946A}"/>
              </a:ext>
            </a:extLst>
          </p:cNvPr>
          <p:cNvSpPr txBox="1"/>
          <p:nvPr/>
        </p:nvSpPr>
        <p:spPr>
          <a:xfrm>
            <a:off x="1066800" y="1676400"/>
            <a:ext cx="753071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Multimode fiber…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mode fiber…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available single-mode fibers can transmit data at 100 Gbps for 100 km </a:t>
            </a:r>
            <a:br>
              <a:rPr lang="en-US" dirty="0"/>
            </a:br>
            <a:r>
              <a:rPr lang="en-US" dirty="0"/>
              <a:t>without amplification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608157-4D35-EC49-A403-2CD39CB1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28800"/>
            <a:ext cx="4114800" cy="7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39854</TotalTime>
  <Words>521</Words>
  <Application>Microsoft Office PowerPoint</Application>
  <PresentationFormat>On-screen Show (4:3)</PresentationFormat>
  <Paragraphs>136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Physical Layer</vt:lpstr>
      <vt:lpstr>Transmission Medium</vt:lpstr>
      <vt:lpstr>Transmission Medium</vt:lpstr>
      <vt:lpstr>Transmission Medium</vt:lpstr>
      <vt:lpstr>Transmission Medium</vt:lpstr>
      <vt:lpstr>Single Mode vs Multi Mode Fiber</vt:lpstr>
      <vt:lpstr>Single Mode vs Multi Mode Fiber</vt:lpstr>
      <vt:lpstr>Single Mode vs Multi Mode Fiber</vt:lpstr>
      <vt:lpstr>Transmission Medium</vt:lpstr>
      <vt:lpstr>Fiber vs Copper Media</vt:lpstr>
      <vt:lpstr>Transmission Medium</vt:lpstr>
      <vt:lpstr>Transmission Medium</vt:lpstr>
      <vt:lpstr>Radio Transmission</vt:lpstr>
      <vt:lpstr>Microwave Transmission </vt:lpstr>
      <vt:lpstr>Infrared Transmission</vt:lpstr>
      <vt:lpstr>Light Transmission</vt:lpstr>
      <vt:lpstr>Communication Satellite</vt:lpstr>
      <vt:lpstr>PowerPoint Presentation</vt:lpstr>
      <vt:lpstr>Communication Satellite</vt:lpstr>
      <vt:lpstr>Communication Satellite</vt:lpstr>
      <vt:lpstr>Basic Internet Structure</vt:lpstr>
      <vt:lpstr>Basic Internet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840</cp:revision>
  <cp:lastPrinted>2017-11-05T03:12:43Z</cp:lastPrinted>
  <dcterms:created xsi:type="dcterms:W3CDTF">2006-08-16T00:00:00Z</dcterms:created>
  <dcterms:modified xsi:type="dcterms:W3CDTF">2022-06-14T14:46:24Z</dcterms:modified>
</cp:coreProperties>
</file>